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15119350" cy="10691813"/>
  <p:notesSz cx="6797675" cy="9926638"/>
  <p:defaultTextStyle>
    <a:defPPr>
      <a:defRPr lang="en-US"/>
    </a:defPPr>
    <a:lvl1pPr marL="0" algn="l" defTabSz="681661" rtl="0" eaLnBrk="1" latinLnBrk="0" hangingPunct="1">
      <a:defRPr sz="1342" kern="1200">
        <a:solidFill>
          <a:schemeClr val="tx1"/>
        </a:solidFill>
        <a:latin typeface="+mn-lt"/>
        <a:ea typeface="+mn-ea"/>
        <a:cs typeface="+mn-cs"/>
      </a:defRPr>
    </a:lvl1pPr>
    <a:lvl2pPr marL="340831" algn="l" defTabSz="681661" rtl="0" eaLnBrk="1" latinLnBrk="0" hangingPunct="1">
      <a:defRPr sz="1342" kern="1200">
        <a:solidFill>
          <a:schemeClr val="tx1"/>
        </a:solidFill>
        <a:latin typeface="+mn-lt"/>
        <a:ea typeface="+mn-ea"/>
        <a:cs typeface="+mn-cs"/>
      </a:defRPr>
    </a:lvl2pPr>
    <a:lvl3pPr marL="681661" algn="l" defTabSz="681661" rtl="0" eaLnBrk="1" latinLnBrk="0" hangingPunct="1">
      <a:defRPr sz="1342" kern="1200">
        <a:solidFill>
          <a:schemeClr val="tx1"/>
        </a:solidFill>
        <a:latin typeface="+mn-lt"/>
        <a:ea typeface="+mn-ea"/>
        <a:cs typeface="+mn-cs"/>
      </a:defRPr>
    </a:lvl3pPr>
    <a:lvl4pPr marL="1022492" algn="l" defTabSz="681661" rtl="0" eaLnBrk="1" latinLnBrk="0" hangingPunct="1">
      <a:defRPr sz="1342" kern="1200">
        <a:solidFill>
          <a:schemeClr val="tx1"/>
        </a:solidFill>
        <a:latin typeface="+mn-lt"/>
        <a:ea typeface="+mn-ea"/>
        <a:cs typeface="+mn-cs"/>
      </a:defRPr>
    </a:lvl4pPr>
    <a:lvl5pPr marL="1363323" algn="l" defTabSz="681661" rtl="0" eaLnBrk="1" latinLnBrk="0" hangingPunct="1">
      <a:defRPr sz="1342" kern="1200">
        <a:solidFill>
          <a:schemeClr val="tx1"/>
        </a:solidFill>
        <a:latin typeface="+mn-lt"/>
        <a:ea typeface="+mn-ea"/>
        <a:cs typeface="+mn-cs"/>
      </a:defRPr>
    </a:lvl5pPr>
    <a:lvl6pPr marL="1704153" algn="l" defTabSz="681661" rtl="0" eaLnBrk="1" latinLnBrk="0" hangingPunct="1">
      <a:defRPr sz="1342" kern="1200">
        <a:solidFill>
          <a:schemeClr val="tx1"/>
        </a:solidFill>
        <a:latin typeface="+mn-lt"/>
        <a:ea typeface="+mn-ea"/>
        <a:cs typeface="+mn-cs"/>
      </a:defRPr>
    </a:lvl6pPr>
    <a:lvl7pPr marL="2044984" algn="l" defTabSz="681661" rtl="0" eaLnBrk="1" latinLnBrk="0" hangingPunct="1">
      <a:defRPr sz="1342" kern="1200">
        <a:solidFill>
          <a:schemeClr val="tx1"/>
        </a:solidFill>
        <a:latin typeface="+mn-lt"/>
        <a:ea typeface="+mn-ea"/>
        <a:cs typeface="+mn-cs"/>
      </a:defRPr>
    </a:lvl7pPr>
    <a:lvl8pPr marL="2385815" algn="l" defTabSz="681661" rtl="0" eaLnBrk="1" latinLnBrk="0" hangingPunct="1">
      <a:defRPr sz="1342" kern="1200">
        <a:solidFill>
          <a:schemeClr val="tx1"/>
        </a:solidFill>
        <a:latin typeface="+mn-lt"/>
        <a:ea typeface="+mn-ea"/>
        <a:cs typeface="+mn-cs"/>
      </a:defRPr>
    </a:lvl8pPr>
    <a:lvl9pPr marL="2726645" algn="l" defTabSz="681661" rtl="0" eaLnBrk="1" latinLnBrk="0" hangingPunct="1">
      <a:defRPr sz="134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8" d="100"/>
          <a:sy n="48" d="100"/>
        </p:scale>
        <p:origin x="11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0D7E-1AE6-4E10-81A6-2AE959C2B217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B62B-7B1A-4CC4-8B4B-07C0339B24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406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0D7E-1AE6-4E10-81A6-2AE959C2B217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B62B-7B1A-4CC4-8B4B-07C0339B24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059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0D7E-1AE6-4E10-81A6-2AE959C2B217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B62B-7B1A-4CC4-8B4B-07C0339B24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6718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0D7E-1AE6-4E10-81A6-2AE959C2B217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B62B-7B1A-4CC4-8B4B-07C0339B24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829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0D7E-1AE6-4E10-81A6-2AE959C2B217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B62B-7B1A-4CC4-8B4B-07C0339B24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16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0D7E-1AE6-4E10-81A6-2AE959C2B217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B62B-7B1A-4CC4-8B4B-07C0339B24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06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0D7E-1AE6-4E10-81A6-2AE959C2B217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B62B-7B1A-4CC4-8B4B-07C0339B24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278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0D7E-1AE6-4E10-81A6-2AE959C2B217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B62B-7B1A-4CC4-8B4B-07C0339B24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291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0D7E-1AE6-4E10-81A6-2AE959C2B217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B62B-7B1A-4CC4-8B4B-07C0339B24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5599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0D7E-1AE6-4E10-81A6-2AE959C2B217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B62B-7B1A-4CC4-8B4B-07C0339B24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7723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0D7E-1AE6-4E10-81A6-2AE959C2B217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B62B-7B1A-4CC4-8B4B-07C0339B24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374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D0D7E-1AE6-4E10-81A6-2AE959C2B217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EB62B-7B1A-4CC4-8B4B-07C0339B24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924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6687" y="4414661"/>
            <a:ext cx="5457169" cy="1472699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357109" y="5210366"/>
            <a:ext cx="2998022" cy="1588556"/>
          </a:xfrm>
          <a:prstGeom prst="ellipse">
            <a:avLst/>
          </a:prstGeom>
          <a:noFill/>
          <a:ln w="76200">
            <a:solidFill>
              <a:srgbClr val="63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81"/>
          </a:p>
        </p:txBody>
      </p:sp>
      <p:sp>
        <p:nvSpPr>
          <p:cNvPr id="6" name="TextBox 5"/>
          <p:cNvSpPr txBox="1"/>
          <p:nvPr/>
        </p:nvSpPr>
        <p:spPr>
          <a:xfrm>
            <a:off x="986480" y="5565646"/>
            <a:ext cx="23104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636633"/>
                </a:solidFill>
                <a:cs typeface="Narkisim" panose="020E0502050101010101" pitchFamily="34" charset="-79"/>
              </a:rPr>
              <a:t>Social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862699" y="1459840"/>
            <a:ext cx="38650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636633"/>
                </a:solidFill>
                <a:cs typeface="Narkisim" panose="020E0502050101010101" pitchFamily="34" charset="-79"/>
              </a:rPr>
              <a:t>Environmental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863679" y="7184051"/>
            <a:ext cx="32563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636633"/>
                </a:solidFill>
                <a:cs typeface="Narkisim" panose="020E0502050101010101" pitchFamily="34" charset="-79"/>
              </a:rPr>
              <a:t>Economic</a:t>
            </a:r>
          </a:p>
        </p:txBody>
      </p:sp>
      <p:sp>
        <p:nvSpPr>
          <p:cNvPr id="10" name="Oval 9"/>
          <p:cNvSpPr/>
          <p:nvPr/>
        </p:nvSpPr>
        <p:spPr>
          <a:xfrm>
            <a:off x="9802070" y="1164531"/>
            <a:ext cx="3865022" cy="1464964"/>
          </a:xfrm>
          <a:prstGeom prst="ellipse">
            <a:avLst/>
          </a:prstGeom>
          <a:noFill/>
          <a:ln w="76200">
            <a:solidFill>
              <a:srgbClr val="63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81"/>
          </a:p>
        </p:txBody>
      </p:sp>
      <p:sp>
        <p:nvSpPr>
          <p:cNvPr id="11" name="Oval 10"/>
          <p:cNvSpPr/>
          <p:nvPr/>
        </p:nvSpPr>
        <p:spPr>
          <a:xfrm>
            <a:off x="9714465" y="7057503"/>
            <a:ext cx="2905379" cy="1191975"/>
          </a:xfrm>
          <a:prstGeom prst="ellipse">
            <a:avLst/>
          </a:prstGeom>
          <a:noFill/>
          <a:ln w="76200">
            <a:solidFill>
              <a:srgbClr val="63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81"/>
          </a:p>
        </p:txBody>
      </p:sp>
      <p:sp>
        <p:nvSpPr>
          <p:cNvPr id="12" name="TextBox 11"/>
          <p:cNvSpPr txBox="1"/>
          <p:nvPr/>
        </p:nvSpPr>
        <p:spPr>
          <a:xfrm>
            <a:off x="-62481" y="8049290"/>
            <a:ext cx="23066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007" indent="-225007">
              <a:buFont typeface="Wingdings" panose="05000000000000000000" pitchFamily="2" charset="2"/>
              <a:buChar char="v"/>
            </a:pPr>
            <a:r>
              <a:rPr lang="en-GB" sz="1400" dirty="0" smtClean="0"/>
              <a:t>Improving </a:t>
            </a:r>
            <a:r>
              <a:rPr lang="en-GB" sz="1400" dirty="0"/>
              <a:t>chronic conditions through juicing</a:t>
            </a:r>
          </a:p>
          <a:p>
            <a:pPr marL="225007" indent="-225007">
              <a:buFont typeface="Wingdings" panose="05000000000000000000" pitchFamily="2" charset="2"/>
              <a:buChar char="v"/>
            </a:pPr>
            <a:r>
              <a:rPr lang="en-GB" sz="1400" dirty="0"/>
              <a:t>Losing weight</a:t>
            </a:r>
          </a:p>
          <a:p>
            <a:pPr marL="225007" indent="-225007">
              <a:buFont typeface="Wingdings" panose="05000000000000000000" pitchFamily="2" charset="2"/>
              <a:buChar char="v"/>
            </a:pPr>
            <a:r>
              <a:rPr lang="en-GB" sz="1400" dirty="0" smtClean="0"/>
              <a:t>Education</a:t>
            </a:r>
            <a:endParaRPr lang="en-GB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2591693" y="7145724"/>
            <a:ext cx="1508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EVENTS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84392" y="8746883"/>
            <a:ext cx="204390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Catered for local events</a:t>
            </a:r>
          </a:p>
          <a:p>
            <a:pPr marL="225007" indent="-225007">
              <a:buFont typeface="Wingdings" panose="05000000000000000000" pitchFamily="2" charset="2"/>
              <a:buChar char="v"/>
            </a:pPr>
            <a:r>
              <a:rPr lang="en-GB" sz="1400" dirty="0"/>
              <a:t>IES second birthday</a:t>
            </a:r>
          </a:p>
          <a:p>
            <a:pPr marL="225007" indent="-225007">
              <a:buFont typeface="Wingdings" panose="05000000000000000000" pitchFamily="2" charset="2"/>
              <a:buChar char="v"/>
            </a:pPr>
            <a:r>
              <a:rPr lang="en-GB" sz="1400" dirty="0"/>
              <a:t>SHM 2</a:t>
            </a:r>
            <a:r>
              <a:rPr lang="en-GB" sz="1400" baseline="30000" dirty="0"/>
              <a:t>nd</a:t>
            </a:r>
            <a:r>
              <a:rPr lang="en-GB" sz="1400" dirty="0"/>
              <a:t> birthday</a:t>
            </a:r>
          </a:p>
          <a:p>
            <a:pPr marL="225007" indent="-225007">
              <a:buFont typeface="Wingdings" panose="05000000000000000000" pitchFamily="2" charset="2"/>
              <a:buChar char="v"/>
            </a:pPr>
            <a:r>
              <a:rPr lang="en-GB" sz="1400" dirty="0"/>
              <a:t>Salford </a:t>
            </a:r>
            <a:r>
              <a:rPr lang="en-GB" sz="1400" dirty="0" err="1"/>
              <a:t>Dadz</a:t>
            </a:r>
            <a:endParaRPr lang="en-GB" sz="1400" dirty="0"/>
          </a:p>
          <a:p>
            <a:pPr marL="225007" indent="-225007">
              <a:buFont typeface="Wingdings" panose="05000000000000000000" pitchFamily="2" charset="2"/>
              <a:buChar char="v"/>
            </a:pPr>
            <a:r>
              <a:rPr lang="en-GB" sz="1400" dirty="0"/>
              <a:t>City Spirit Event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6431" y="9124402"/>
            <a:ext cx="24197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Christmas time we cook for the vulnerable and isolated</a:t>
            </a:r>
          </a:p>
          <a:p>
            <a:pPr marL="225007" indent="-225007">
              <a:buFont typeface="Wingdings" panose="05000000000000000000" pitchFamily="2" charset="2"/>
              <a:buChar char="v"/>
            </a:pPr>
            <a:r>
              <a:rPr lang="en-GB" sz="1400" dirty="0"/>
              <a:t>Cannon Hussey </a:t>
            </a:r>
            <a:r>
              <a:rPr lang="en-GB" sz="1400" dirty="0" smtClean="0"/>
              <a:t>Court</a:t>
            </a:r>
            <a:endParaRPr lang="en-GB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3641250" y="8007454"/>
            <a:ext cx="15840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Broughton Fun Day</a:t>
            </a:r>
          </a:p>
          <a:p>
            <a:pPr marL="225007" indent="-225007">
              <a:buFont typeface="Wingdings" panose="05000000000000000000" pitchFamily="2" charset="2"/>
              <a:buChar char="v"/>
            </a:pPr>
            <a:r>
              <a:rPr lang="en-GB" sz="1400" dirty="0"/>
              <a:t>September</a:t>
            </a:r>
          </a:p>
        </p:txBody>
      </p:sp>
      <p:sp>
        <p:nvSpPr>
          <p:cNvPr id="17" name="Oval 16"/>
          <p:cNvSpPr/>
          <p:nvPr/>
        </p:nvSpPr>
        <p:spPr>
          <a:xfrm>
            <a:off x="2409346" y="7144708"/>
            <a:ext cx="1661635" cy="596293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81"/>
          </a:p>
        </p:txBody>
      </p:sp>
      <p:cxnSp>
        <p:nvCxnSpPr>
          <p:cNvPr id="3" name="Straight Connector 2"/>
          <p:cNvCxnSpPr>
            <a:stCxn id="9" idx="4"/>
            <a:endCxn id="312" idx="0"/>
          </p:cNvCxnSpPr>
          <p:nvPr/>
        </p:nvCxnSpPr>
        <p:spPr>
          <a:xfrm flipH="1">
            <a:off x="1241524" y="6798922"/>
            <a:ext cx="614596" cy="16232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9" idx="5"/>
          </p:cNvCxnSpPr>
          <p:nvPr/>
        </p:nvCxnSpPr>
        <p:spPr>
          <a:xfrm>
            <a:off x="2916081" y="6566283"/>
            <a:ext cx="144662" cy="57842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7" idx="4"/>
            <a:endCxn id="14" idx="0"/>
          </p:cNvCxnSpPr>
          <p:nvPr/>
        </p:nvCxnSpPr>
        <p:spPr>
          <a:xfrm flipH="1">
            <a:off x="3206346" y="7741001"/>
            <a:ext cx="33818" cy="10058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7" idx="4"/>
            <a:endCxn id="16" idx="0"/>
          </p:cNvCxnSpPr>
          <p:nvPr/>
        </p:nvCxnSpPr>
        <p:spPr>
          <a:xfrm>
            <a:off x="3240164" y="7741001"/>
            <a:ext cx="1193130" cy="2664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7" idx="4"/>
            <a:endCxn id="15" idx="0"/>
          </p:cNvCxnSpPr>
          <p:nvPr/>
        </p:nvCxnSpPr>
        <p:spPr>
          <a:xfrm flipH="1">
            <a:off x="1276318" y="7741001"/>
            <a:ext cx="1963846" cy="13834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929912" y="2266656"/>
            <a:ext cx="3379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PARTNERSHIPS WITH SOCIAL ENTERPRISES</a:t>
            </a:r>
            <a:endParaRPr lang="en-GB" sz="2400" b="1" dirty="0"/>
          </a:p>
        </p:txBody>
      </p:sp>
      <p:sp>
        <p:nvSpPr>
          <p:cNvPr id="35" name="Oval 34"/>
          <p:cNvSpPr/>
          <p:nvPr/>
        </p:nvSpPr>
        <p:spPr>
          <a:xfrm>
            <a:off x="895521" y="2052407"/>
            <a:ext cx="3657715" cy="1256644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81"/>
          </a:p>
        </p:txBody>
      </p:sp>
      <p:sp>
        <p:nvSpPr>
          <p:cNvPr id="36" name="TextBox 35"/>
          <p:cNvSpPr txBox="1"/>
          <p:nvPr/>
        </p:nvSpPr>
        <p:spPr>
          <a:xfrm>
            <a:off x="4814477" y="1711006"/>
            <a:ext cx="10401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 smtClean="0"/>
              <a:t>Social </a:t>
            </a:r>
          </a:p>
          <a:p>
            <a:pPr algn="ctr"/>
            <a:r>
              <a:rPr lang="en-GB" sz="1400" b="1" dirty="0" smtClean="0"/>
              <a:t>Adventures</a:t>
            </a:r>
            <a:endParaRPr lang="en-GB" sz="14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5719107" y="3313739"/>
            <a:ext cx="28262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Part of Salford Social Enterprise City Network to develop Social Enterprise throughout the City</a:t>
            </a:r>
            <a:endParaRPr lang="en-GB" sz="1400" dirty="0"/>
          </a:p>
        </p:txBody>
      </p:sp>
      <p:sp>
        <p:nvSpPr>
          <p:cNvPr id="38" name="TextBox 37"/>
          <p:cNvSpPr txBox="1"/>
          <p:nvPr/>
        </p:nvSpPr>
        <p:spPr>
          <a:xfrm>
            <a:off x="2786511" y="4394005"/>
            <a:ext cx="38413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Providing a healthy alternative for Salford people</a:t>
            </a:r>
            <a:endParaRPr lang="en-GB" sz="14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111674" y="3737628"/>
            <a:ext cx="27343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1400" dirty="0" smtClean="0"/>
              <a:t>New project starting Sept 2015</a:t>
            </a:r>
            <a:endParaRPr lang="en-GB" sz="1400" dirty="0"/>
          </a:p>
        </p:txBody>
      </p:sp>
      <p:sp>
        <p:nvSpPr>
          <p:cNvPr id="40" name="TextBox 39"/>
          <p:cNvSpPr txBox="1"/>
          <p:nvPr/>
        </p:nvSpPr>
        <p:spPr>
          <a:xfrm>
            <a:off x="-14984" y="3970583"/>
            <a:ext cx="19473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1400" dirty="0" smtClean="0"/>
              <a:t>Part of Women in Enterprise Network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1400" dirty="0" smtClean="0"/>
              <a:t>Giving Talks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1400" dirty="0" smtClean="0"/>
              <a:t>Mentoring others</a:t>
            </a:r>
            <a:endParaRPr lang="en-GB" sz="1400" dirty="0"/>
          </a:p>
        </p:txBody>
      </p:sp>
      <p:sp>
        <p:nvSpPr>
          <p:cNvPr id="41" name="TextBox 40"/>
          <p:cNvSpPr txBox="1"/>
          <p:nvPr/>
        </p:nvSpPr>
        <p:spPr>
          <a:xfrm>
            <a:off x="2355054" y="4060067"/>
            <a:ext cx="58857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Helping people that have veggie/vegan children to learn how to cook for them</a:t>
            </a:r>
            <a:endParaRPr lang="en-GB" sz="1400" dirty="0"/>
          </a:p>
        </p:txBody>
      </p:sp>
      <p:sp>
        <p:nvSpPr>
          <p:cNvPr id="42" name="TextBox 41"/>
          <p:cNvSpPr txBox="1"/>
          <p:nvPr/>
        </p:nvSpPr>
        <p:spPr>
          <a:xfrm>
            <a:off x="5162902" y="19957"/>
            <a:ext cx="27679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1400" dirty="0" smtClean="0"/>
              <a:t>Have used their venues to deliver Bistro nights &amp; pop-up cafes for the Salford community</a:t>
            </a:r>
            <a:endParaRPr lang="en-GB" sz="1400" dirty="0"/>
          </a:p>
        </p:txBody>
      </p:sp>
      <p:sp>
        <p:nvSpPr>
          <p:cNvPr id="43" name="Oval 42"/>
          <p:cNvSpPr/>
          <p:nvPr/>
        </p:nvSpPr>
        <p:spPr>
          <a:xfrm>
            <a:off x="4714337" y="1631758"/>
            <a:ext cx="1275138" cy="638459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81"/>
          </a:p>
        </p:txBody>
      </p:sp>
      <p:sp>
        <p:nvSpPr>
          <p:cNvPr id="44" name="TextBox 43"/>
          <p:cNvSpPr txBox="1"/>
          <p:nvPr/>
        </p:nvSpPr>
        <p:spPr>
          <a:xfrm>
            <a:off x="1945110" y="1327642"/>
            <a:ext cx="8912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City West</a:t>
            </a:r>
            <a:endParaRPr lang="en-GB" sz="1400" b="1" dirty="0"/>
          </a:p>
        </p:txBody>
      </p:sp>
      <p:sp>
        <p:nvSpPr>
          <p:cNvPr id="45" name="Oval 44"/>
          <p:cNvSpPr/>
          <p:nvPr/>
        </p:nvSpPr>
        <p:spPr>
          <a:xfrm>
            <a:off x="1816639" y="1328481"/>
            <a:ext cx="1148149" cy="457473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81"/>
          </a:p>
        </p:txBody>
      </p:sp>
      <p:sp>
        <p:nvSpPr>
          <p:cNvPr id="46" name="TextBox 45"/>
          <p:cNvSpPr txBox="1"/>
          <p:nvPr/>
        </p:nvSpPr>
        <p:spPr>
          <a:xfrm>
            <a:off x="1612705" y="13216"/>
            <a:ext cx="19314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1400" dirty="0" smtClean="0"/>
              <a:t>Delivered Love Fruit &amp; Veg together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1400" dirty="0"/>
              <a:t>Juicing demo’s in-house to improve staff well-being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GB" sz="1400" dirty="0"/>
          </a:p>
        </p:txBody>
      </p:sp>
      <p:sp>
        <p:nvSpPr>
          <p:cNvPr id="48" name="TextBox 47"/>
          <p:cNvSpPr txBox="1"/>
          <p:nvPr/>
        </p:nvSpPr>
        <p:spPr>
          <a:xfrm>
            <a:off x="3170136" y="1224542"/>
            <a:ext cx="14416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 smtClean="0"/>
              <a:t>Cheeky Monkeys</a:t>
            </a:r>
          </a:p>
          <a:p>
            <a:pPr algn="ctr"/>
            <a:r>
              <a:rPr lang="en-GB" sz="1400" b="1" dirty="0" smtClean="0"/>
              <a:t>Day Nursery</a:t>
            </a:r>
            <a:endParaRPr lang="en-GB" sz="1400" b="1" dirty="0"/>
          </a:p>
        </p:txBody>
      </p:sp>
      <p:sp>
        <p:nvSpPr>
          <p:cNvPr id="49" name="Oval 48"/>
          <p:cNvSpPr/>
          <p:nvPr/>
        </p:nvSpPr>
        <p:spPr>
          <a:xfrm>
            <a:off x="3106362" y="1141446"/>
            <a:ext cx="1661635" cy="675716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81"/>
          </a:p>
        </p:txBody>
      </p:sp>
      <p:sp>
        <p:nvSpPr>
          <p:cNvPr id="50" name="TextBox 49"/>
          <p:cNvSpPr txBox="1"/>
          <p:nvPr/>
        </p:nvSpPr>
        <p:spPr>
          <a:xfrm>
            <a:off x="3436078" y="269561"/>
            <a:ext cx="1903683" cy="711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dirty="0" smtClean="0"/>
              <a:t>Worked with them to improve their healthy meal offer</a:t>
            </a:r>
            <a:endParaRPr lang="en-GB" dirty="0"/>
          </a:p>
        </p:txBody>
      </p:sp>
      <p:sp>
        <p:nvSpPr>
          <p:cNvPr id="51" name="TextBox 50"/>
          <p:cNvSpPr txBox="1"/>
          <p:nvPr/>
        </p:nvSpPr>
        <p:spPr>
          <a:xfrm>
            <a:off x="4110162" y="3286758"/>
            <a:ext cx="5293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 smtClean="0"/>
              <a:t>Salix</a:t>
            </a:r>
            <a:endParaRPr lang="en-GB" sz="1400" b="1" dirty="0"/>
          </a:p>
        </p:txBody>
      </p:sp>
      <p:sp>
        <p:nvSpPr>
          <p:cNvPr id="52" name="Oval 51"/>
          <p:cNvSpPr/>
          <p:nvPr/>
        </p:nvSpPr>
        <p:spPr>
          <a:xfrm>
            <a:off x="3741396" y="3195411"/>
            <a:ext cx="1148149" cy="457473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81"/>
          </a:p>
        </p:txBody>
      </p:sp>
      <p:sp>
        <p:nvSpPr>
          <p:cNvPr id="53" name="TextBox 52"/>
          <p:cNvSpPr txBox="1"/>
          <p:nvPr/>
        </p:nvSpPr>
        <p:spPr>
          <a:xfrm>
            <a:off x="480240" y="3326132"/>
            <a:ext cx="6265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err="1" smtClean="0"/>
              <a:t>UnLtd</a:t>
            </a:r>
            <a:endParaRPr lang="en-GB" sz="1400" b="1" dirty="0"/>
          </a:p>
        </p:txBody>
      </p:sp>
      <p:sp>
        <p:nvSpPr>
          <p:cNvPr id="54" name="Oval 53"/>
          <p:cNvSpPr/>
          <p:nvPr/>
        </p:nvSpPr>
        <p:spPr>
          <a:xfrm>
            <a:off x="457521" y="3238099"/>
            <a:ext cx="718052" cy="429914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81"/>
          </a:p>
        </p:txBody>
      </p:sp>
      <p:sp>
        <p:nvSpPr>
          <p:cNvPr id="58" name="TextBox 57"/>
          <p:cNvSpPr txBox="1"/>
          <p:nvPr/>
        </p:nvSpPr>
        <p:spPr>
          <a:xfrm>
            <a:off x="5103421" y="6942413"/>
            <a:ext cx="268221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History Link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1400" dirty="0" smtClean="0"/>
              <a:t>Education – hand out copies of  ‘A Guiltless Feast’ the story of Rev. Cowherd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1400" dirty="0" smtClean="0"/>
              <a:t>Donated by Salford Museum</a:t>
            </a:r>
            <a:endParaRPr lang="en-GB" sz="1400" dirty="0"/>
          </a:p>
        </p:txBody>
      </p:sp>
      <p:sp>
        <p:nvSpPr>
          <p:cNvPr id="59" name="TextBox 58"/>
          <p:cNvSpPr txBox="1"/>
          <p:nvPr/>
        </p:nvSpPr>
        <p:spPr>
          <a:xfrm>
            <a:off x="4852723" y="5951483"/>
            <a:ext cx="15583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COURSES</a:t>
            </a:r>
            <a:endParaRPr lang="en-GB" sz="2800" b="1" dirty="0"/>
          </a:p>
        </p:txBody>
      </p:sp>
      <p:sp>
        <p:nvSpPr>
          <p:cNvPr id="60" name="Oval 59"/>
          <p:cNvSpPr/>
          <p:nvPr/>
        </p:nvSpPr>
        <p:spPr>
          <a:xfrm>
            <a:off x="4743892" y="5890164"/>
            <a:ext cx="1663673" cy="686108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81"/>
          </a:p>
        </p:txBody>
      </p:sp>
      <p:sp>
        <p:nvSpPr>
          <p:cNvPr id="61" name="TextBox 60"/>
          <p:cNvSpPr txBox="1"/>
          <p:nvPr/>
        </p:nvSpPr>
        <p:spPr>
          <a:xfrm>
            <a:off x="3339269" y="4996554"/>
            <a:ext cx="17830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1400" b="1" dirty="0" smtClean="0"/>
              <a:t>Needed to upskill Salford residents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1400" b="1" dirty="0" smtClean="0"/>
              <a:t>Improve Social Isolation</a:t>
            </a:r>
            <a:endParaRPr lang="en-GB" sz="1400" b="1" dirty="0"/>
          </a:p>
        </p:txBody>
      </p:sp>
      <p:cxnSp>
        <p:nvCxnSpPr>
          <p:cNvPr id="63" name="Straight Connector 62"/>
          <p:cNvCxnSpPr>
            <a:endCxn id="66" idx="1"/>
          </p:cNvCxnSpPr>
          <p:nvPr/>
        </p:nvCxnSpPr>
        <p:spPr>
          <a:xfrm>
            <a:off x="3097820" y="6407914"/>
            <a:ext cx="2443708" cy="192878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5374186" y="8289927"/>
            <a:ext cx="22136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VOLUNTEERS</a:t>
            </a:r>
            <a:endParaRPr lang="en-GB" sz="2800" b="1" dirty="0"/>
          </a:p>
        </p:txBody>
      </p:sp>
      <p:sp>
        <p:nvSpPr>
          <p:cNvPr id="66" name="Oval 65"/>
          <p:cNvSpPr/>
          <p:nvPr/>
        </p:nvSpPr>
        <p:spPr>
          <a:xfrm>
            <a:off x="5190437" y="8249370"/>
            <a:ext cx="2397401" cy="596293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81"/>
          </a:p>
        </p:txBody>
      </p:sp>
      <p:sp>
        <p:nvSpPr>
          <p:cNvPr id="69" name="TextBox 68"/>
          <p:cNvSpPr txBox="1"/>
          <p:nvPr/>
        </p:nvSpPr>
        <p:spPr>
          <a:xfrm>
            <a:off x="4110604" y="9003447"/>
            <a:ext cx="1841733" cy="787663"/>
          </a:xfrm>
          <a:prstGeom prst="roundRect">
            <a:avLst/>
          </a:prstGeom>
          <a:solidFill>
            <a:srgbClr val="636633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dirty="0" smtClean="0">
                <a:solidFill>
                  <a:schemeClr val="bg1"/>
                </a:solidFill>
              </a:rPr>
              <a:t>Started off with 5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dirty="0" smtClean="0">
                <a:solidFill>
                  <a:schemeClr val="bg1"/>
                </a:solidFill>
              </a:rPr>
              <a:t>4 have gained employment</a:t>
            </a:r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70" name="Straight Connector 69"/>
          <p:cNvCxnSpPr>
            <a:stCxn id="66" idx="4"/>
            <a:endCxn id="69" idx="0"/>
          </p:cNvCxnSpPr>
          <p:nvPr/>
        </p:nvCxnSpPr>
        <p:spPr>
          <a:xfrm flipH="1">
            <a:off x="5031471" y="8845663"/>
            <a:ext cx="1357667" cy="15778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771587" y="8330981"/>
            <a:ext cx="16963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We have team nights out in Salford – to support local business</a:t>
            </a:r>
            <a:endParaRPr lang="en-GB" sz="1400" dirty="0"/>
          </a:p>
        </p:txBody>
      </p:sp>
      <p:sp>
        <p:nvSpPr>
          <p:cNvPr id="73" name="TextBox 72"/>
          <p:cNvSpPr txBox="1"/>
          <p:nvPr/>
        </p:nvSpPr>
        <p:spPr>
          <a:xfrm>
            <a:off x="9804873" y="3729160"/>
            <a:ext cx="21824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1400" b="1" dirty="0" smtClean="0"/>
              <a:t>Lower carbon footprint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1400" b="1" dirty="0" smtClean="0"/>
              <a:t>Economic food choice on a low budget</a:t>
            </a:r>
            <a:endParaRPr lang="en-GB" sz="1400" b="1" dirty="0"/>
          </a:p>
        </p:txBody>
      </p:sp>
      <p:grpSp>
        <p:nvGrpSpPr>
          <p:cNvPr id="240" name="Group 239"/>
          <p:cNvGrpSpPr/>
          <p:nvPr/>
        </p:nvGrpSpPr>
        <p:grpSpPr>
          <a:xfrm>
            <a:off x="10459526" y="4510385"/>
            <a:ext cx="2220430" cy="1246738"/>
            <a:chOff x="9963415" y="5551380"/>
            <a:chExt cx="1378747" cy="625938"/>
          </a:xfrm>
        </p:grpSpPr>
        <p:sp>
          <p:nvSpPr>
            <p:cNvPr id="74" name="TextBox 73"/>
            <p:cNvSpPr txBox="1"/>
            <p:nvPr/>
          </p:nvSpPr>
          <p:spPr>
            <a:xfrm>
              <a:off x="10075718" y="5591493"/>
              <a:ext cx="1194997" cy="4635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5400" b="1" dirty="0" smtClean="0"/>
                <a:t>vegan</a:t>
              </a:r>
              <a:endParaRPr lang="en-GB" sz="5400" b="1" dirty="0"/>
            </a:p>
          </p:txBody>
        </p:sp>
        <p:sp>
          <p:nvSpPr>
            <p:cNvPr id="75" name="Oval 74"/>
            <p:cNvSpPr/>
            <p:nvPr/>
          </p:nvSpPr>
          <p:spPr>
            <a:xfrm>
              <a:off x="9963415" y="5551380"/>
              <a:ext cx="1378747" cy="625938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881"/>
            </a:p>
          </p:txBody>
        </p:sp>
      </p:grpSp>
      <p:sp>
        <p:nvSpPr>
          <p:cNvPr id="77" name="TextBox 76"/>
          <p:cNvSpPr txBox="1"/>
          <p:nvPr/>
        </p:nvSpPr>
        <p:spPr>
          <a:xfrm>
            <a:off x="11734581" y="8710994"/>
            <a:ext cx="143245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v"/>
            </a:pPr>
            <a:r>
              <a:rPr lang="en-GB" sz="1400" dirty="0"/>
              <a:t>Use local venues for </a:t>
            </a:r>
            <a:r>
              <a:rPr lang="en-GB" sz="1400" dirty="0" smtClean="0"/>
              <a:t>pop-ups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en-GB" sz="1400" dirty="0" smtClean="0"/>
              <a:t>Money raised from pop-ups and courses goes back to community</a:t>
            </a:r>
            <a:endParaRPr lang="en-GB" sz="1400" dirty="0"/>
          </a:p>
        </p:txBody>
      </p:sp>
      <p:sp>
        <p:nvSpPr>
          <p:cNvPr id="78" name="TextBox 77"/>
          <p:cNvSpPr txBox="1"/>
          <p:nvPr/>
        </p:nvSpPr>
        <p:spPr>
          <a:xfrm>
            <a:off x="7707319" y="7237160"/>
            <a:ext cx="1600446" cy="918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Use ‘Stitched Up’ – local based Social Enterprise – to make our aprons</a:t>
            </a:r>
            <a:endParaRPr lang="en-GB" dirty="0"/>
          </a:p>
        </p:txBody>
      </p:sp>
      <p:sp>
        <p:nvSpPr>
          <p:cNvPr id="79" name="TextBox 78"/>
          <p:cNvSpPr txBox="1"/>
          <p:nvPr/>
        </p:nvSpPr>
        <p:spPr>
          <a:xfrm>
            <a:off x="10500830" y="8518178"/>
            <a:ext cx="1342158" cy="19511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dirty="0" smtClean="0"/>
              <a:t>Use a Salford based accountant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dirty="0"/>
              <a:t>Van Fit Out done by a Salford resident</a:t>
            </a:r>
          </a:p>
          <a:p>
            <a:endParaRPr lang="en-GB" dirty="0"/>
          </a:p>
        </p:txBody>
      </p:sp>
      <p:cxnSp>
        <p:nvCxnSpPr>
          <p:cNvPr id="81" name="Straight Connector 80"/>
          <p:cNvCxnSpPr>
            <a:endCxn id="60" idx="0"/>
          </p:cNvCxnSpPr>
          <p:nvPr/>
        </p:nvCxnSpPr>
        <p:spPr>
          <a:xfrm>
            <a:off x="5157489" y="5493546"/>
            <a:ext cx="418240" cy="39661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11" idx="5"/>
            <a:endCxn id="77" idx="0"/>
          </p:cNvCxnSpPr>
          <p:nvPr/>
        </p:nvCxnSpPr>
        <p:spPr>
          <a:xfrm>
            <a:off x="12194361" y="8074917"/>
            <a:ext cx="256450" cy="63607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11" idx="2"/>
            <a:endCxn id="72" idx="0"/>
          </p:cNvCxnSpPr>
          <p:nvPr/>
        </p:nvCxnSpPr>
        <p:spPr>
          <a:xfrm flipH="1">
            <a:off x="8619747" y="7653491"/>
            <a:ext cx="1094718" cy="67749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11" idx="4"/>
            <a:endCxn id="79" idx="0"/>
          </p:cNvCxnSpPr>
          <p:nvPr/>
        </p:nvCxnSpPr>
        <p:spPr>
          <a:xfrm>
            <a:off x="11167155" y="8249478"/>
            <a:ext cx="4754" cy="2687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7292501" y="9669748"/>
            <a:ext cx="38746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1400" dirty="0" smtClean="0"/>
              <a:t>We don’t use traditional methods of recruitment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1400" dirty="0" smtClean="0"/>
              <a:t>We upskill individuals through volunteering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1400" dirty="0" smtClean="0"/>
              <a:t>We offer work when opportunities arise</a:t>
            </a:r>
            <a:endParaRPr lang="en-GB" sz="1400" dirty="0"/>
          </a:p>
        </p:txBody>
      </p:sp>
      <p:cxnSp>
        <p:nvCxnSpPr>
          <p:cNvPr id="91" name="Straight Connector 90"/>
          <p:cNvCxnSpPr>
            <a:stCxn id="66" idx="4"/>
            <a:endCxn id="88" idx="0"/>
          </p:cNvCxnSpPr>
          <p:nvPr/>
        </p:nvCxnSpPr>
        <p:spPr>
          <a:xfrm>
            <a:off x="6389138" y="8845663"/>
            <a:ext cx="2840690" cy="82408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stCxn id="88" idx="0"/>
            <a:endCxn id="11" idx="2"/>
          </p:cNvCxnSpPr>
          <p:nvPr/>
        </p:nvCxnSpPr>
        <p:spPr>
          <a:xfrm flipV="1">
            <a:off x="9229828" y="7653491"/>
            <a:ext cx="484637" cy="201625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>
            <a:endCxn id="9" idx="6"/>
          </p:cNvCxnSpPr>
          <p:nvPr/>
        </p:nvCxnSpPr>
        <p:spPr>
          <a:xfrm flipH="1" flipV="1">
            <a:off x="3355131" y="6004644"/>
            <a:ext cx="1819572" cy="99385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Box 145"/>
          <p:cNvSpPr txBox="1"/>
          <p:nvPr/>
        </p:nvSpPr>
        <p:spPr>
          <a:xfrm>
            <a:off x="13284080" y="5473607"/>
            <a:ext cx="16695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TRAINING</a:t>
            </a:r>
            <a:endParaRPr lang="en-GB" sz="2800" b="1" dirty="0"/>
          </a:p>
        </p:txBody>
      </p:sp>
      <p:sp>
        <p:nvSpPr>
          <p:cNvPr id="147" name="Oval 146"/>
          <p:cNvSpPr/>
          <p:nvPr/>
        </p:nvSpPr>
        <p:spPr>
          <a:xfrm>
            <a:off x="13278678" y="5473112"/>
            <a:ext cx="1790152" cy="596293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81"/>
          </a:p>
        </p:txBody>
      </p:sp>
      <p:sp>
        <p:nvSpPr>
          <p:cNvPr id="148" name="TextBox 147"/>
          <p:cNvSpPr txBox="1"/>
          <p:nvPr/>
        </p:nvSpPr>
        <p:spPr>
          <a:xfrm>
            <a:off x="13278678" y="6246230"/>
            <a:ext cx="1769166" cy="1770698"/>
          </a:xfrm>
          <a:prstGeom prst="roundRect">
            <a:avLst/>
          </a:prstGeom>
          <a:solidFill>
            <a:srgbClr val="636633"/>
          </a:solidFill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chemeClr val="bg1"/>
                </a:solidFill>
              </a:rPr>
              <a:t>2 people gained Level 2 &amp; 3 Food Safety Certificate</a:t>
            </a:r>
          </a:p>
          <a:p>
            <a:endParaRPr lang="en-GB" sz="1400" b="1" dirty="0" smtClean="0">
              <a:solidFill>
                <a:schemeClr val="bg1"/>
              </a:solidFill>
            </a:endParaRPr>
          </a:p>
          <a:p>
            <a:r>
              <a:rPr lang="en-GB" sz="1400" b="1" dirty="0" smtClean="0">
                <a:solidFill>
                  <a:schemeClr val="bg1"/>
                </a:solidFill>
              </a:rPr>
              <a:t>1 person doing Community Cooking skills</a:t>
            </a: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13702213" y="8187774"/>
            <a:ext cx="1071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JOBS</a:t>
            </a:r>
            <a:endParaRPr lang="en-GB" sz="2800" b="1" dirty="0"/>
          </a:p>
        </p:txBody>
      </p:sp>
      <p:sp>
        <p:nvSpPr>
          <p:cNvPr id="150" name="Oval 149"/>
          <p:cNvSpPr/>
          <p:nvPr/>
        </p:nvSpPr>
        <p:spPr>
          <a:xfrm>
            <a:off x="13535395" y="8128963"/>
            <a:ext cx="1255370" cy="596293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81"/>
          </a:p>
        </p:txBody>
      </p:sp>
      <p:sp>
        <p:nvSpPr>
          <p:cNvPr id="158" name="TextBox 157"/>
          <p:cNvSpPr txBox="1"/>
          <p:nvPr/>
        </p:nvSpPr>
        <p:spPr>
          <a:xfrm>
            <a:off x="13278678" y="9159550"/>
            <a:ext cx="1775164" cy="1473169"/>
          </a:xfrm>
          <a:prstGeom prst="roundRect">
            <a:avLst/>
          </a:prstGeom>
          <a:solidFill>
            <a:srgbClr val="636633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dirty="0" smtClean="0">
                <a:solidFill>
                  <a:schemeClr val="bg1"/>
                </a:solidFill>
              </a:rPr>
              <a:t>5 employees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dirty="0" smtClean="0">
                <a:solidFill>
                  <a:schemeClr val="bg1"/>
                </a:solidFill>
              </a:rPr>
              <a:t>Opportunities for LD and MH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dirty="0" smtClean="0">
                <a:solidFill>
                  <a:schemeClr val="bg1"/>
                </a:solidFill>
              </a:rPr>
              <a:t>Opportunities for long-term unemployed</a:t>
            </a:r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159" name="Straight Connector 158"/>
          <p:cNvCxnSpPr>
            <a:stCxn id="150" idx="4"/>
            <a:endCxn id="158" idx="0"/>
          </p:cNvCxnSpPr>
          <p:nvPr/>
        </p:nvCxnSpPr>
        <p:spPr>
          <a:xfrm>
            <a:off x="14163080" y="8725256"/>
            <a:ext cx="3180" cy="4342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>
            <a:stCxn id="150" idx="2"/>
            <a:endCxn id="11" idx="6"/>
          </p:cNvCxnSpPr>
          <p:nvPr/>
        </p:nvCxnSpPr>
        <p:spPr>
          <a:xfrm flipH="1" flipV="1">
            <a:off x="12619844" y="7653491"/>
            <a:ext cx="915551" cy="77361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>
            <a:stCxn id="147" idx="2"/>
            <a:endCxn id="11" idx="7"/>
          </p:cNvCxnSpPr>
          <p:nvPr/>
        </p:nvCxnSpPr>
        <p:spPr>
          <a:xfrm flipH="1">
            <a:off x="12194361" y="5771259"/>
            <a:ext cx="1084317" cy="146080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TextBox 174"/>
          <p:cNvSpPr txBox="1"/>
          <p:nvPr/>
        </p:nvSpPr>
        <p:spPr>
          <a:xfrm>
            <a:off x="9045577" y="2586146"/>
            <a:ext cx="136168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Eco-Packaging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1400" dirty="0" smtClean="0"/>
              <a:t>Enviro Pack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1400" dirty="0" err="1" smtClean="0"/>
              <a:t>Londio</a:t>
            </a:r>
            <a:r>
              <a:rPr lang="en-GB" sz="1400" dirty="0" smtClean="0"/>
              <a:t> Bio Packaging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1400" dirty="0" smtClean="0"/>
              <a:t>Veg Ware</a:t>
            </a:r>
            <a:endParaRPr lang="en-GB" sz="1400" dirty="0"/>
          </a:p>
        </p:txBody>
      </p:sp>
      <p:sp>
        <p:nvSpPr>
          <p:cNvPr id="176" name="TextBox 175"/>
          <p:cNvSpPr txBox="1"/>
          <p:nvPr/>
        </p:nvSpPr>
        <p:spPr>
          <a:xfrm>
            <a:off x="12343834" y="2762575"/>
            <a:ext cx="214154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Support environmental charities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1400" dirty="0" smtClean="0"/>
              <a:t>Half marathon for Compassion in World Farming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1400" dirty="0" smtClean="0"/>
              <a:t>Aim to donate 10% of earnings to animal charities</a:t>
            </a:r>
            <a:endParaRPr lang="en-GB" sz="1400" dirty="0"/>
          </a:p>
        </p:txBody>
      </p:sp>
      <p:sp>
        <p:nvSpPr>
          <p:cNvPr id="177" name="TextBox 176"/>
          <p:cNvSpPr txBox="1"/>
          <p:nvPr/>
        </p:nvSpPr>
        <p:spPr>
          <a:xfrm>
            <a:off x="13727721" y="25944"/>
            <a:ext cx="1341108" cy="2478495"/>
          </a:xfrm>
          <a:prstGeom prst="roundRect">
            <a:avLst/>
          </a:prstGeom>
          <a:solidFill>
            <a:srgbClr val="636633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100% pulp from juicing gets donated to local growers</a:t>
            </a:r>
          </a:p>
          <a:p>
            <a:endParaRPr lang="en-GB" b="1" dirty="0" smtClean="0">
              <a:solidFill>
                <a:schemeClr val="bg1"/>
              </a:solidFill>
            </a:endParaRPr>
          </a:p>
          <a:p>
            <a:r>
              <a:rPr lang="en-GB" b="1" dirty="0" smtClean="0">
                <a:solidFill>
                  <a:schemeClr val="bg1"/>
                </a:solidFill>
              </a:rPr>
              <a:t>100% pulp from Almond gets used to make raw food bars</a:t>
            </a:r>
            <a:endParaRPr lang="en-GB" b="1" dirty="0">
              <a:solidFill>
                <a:schemeClr val="bg1"/>
              </a:solidFill>
            </a:endParaRPr>
          </a:p>
        </p:txBody>
      </p:sp>
      <p:cxnSp>
        <p:nvCxnSpPr>
          <p:cNvPr id="179" name="Straight Connector 178"/>
          <p:cNvCxnSpPr>
            <a:stCxn id="9" idx="0"/>
            <a:endCxn id="41" idx="1"/>
          </p:cNvCxnSpPr>
          <p:nvPr/>
        </p:nvCxnSpPr>
        <p:spPr>
          <a:xfrm flipV="1">
            <a:off x="1856120" y="4213956"/>
            <a:ext cx="498934" cy="99641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>
            <a:stCxn id="9" idx="0"/>
            <a:endCxn id="38" idx="1"/>
          </p:cNvCxnSpPr>
          <p:nvPr/>
        </p:nvCxnSpPr>
        <p:spPr>
          <a:xfrm flipV="1">
            <a:off x="1856120" y="4547894"/>
            <a:ext cx="930391" cy="66247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>
            <a:stCxn id="9" idx="0"/>
          </p:cNvCxnSpPr>
          <p:nvPr/>
        </p:nvCxnSpPr>
        <p:spPr>
          <a:xfrm flipV="1">
            <a:off x="1856120" y="3278504"/>
            <a:ext cx="209141" cy="193186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>
            <a:stCxn id="147" idx="4"/>
            <a:endCxn id="148" idx="0"/>
          </p:cNvCxnSpPr>
          <p:nvPr/>
        </p:nvCxnSpPr>
        <p:spPr>
          <a:xfrm flipH="1">
            <a:off x="14163261" y="6069405"/>
            <a:ext cx="10493" cy="17682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>
            <a:stCxn id="73" idx="2"/>
            <a:endCxn id="75" idx="0"/>
          </p:cNvCxnSpPr>
          <p:nvPr/>
        </p:nvCxnSpPr>
        <p:spPr>
          <a:xfrm>
            <a:off x="10896107" y="4467824"/>
            <a:ext cx="673634" cy="4256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TextBox 234"/>
          <p:cNvSpPr txBox="1"/>
          <p:nvPr/>
        </p:nvSpPr>
        <p:spPr>
          <a:xfrm>
            <a:off x="8261747" y="145828"/>
            <a:ext cx="2599613" cy="711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Local craftsman Alfred Chow commissioned to create benches and boards from reclaimed wood</a:t>
            </a:r>
            <a:endParaRPr lang="en-GB" dirty="0"/>
          </a:p>
        </p:txBody>
      </p:sp>
      <p:sp>
        <p:nvSpPr>
          <p:cNvPr id="236" name="TextBox 235"/>
          <p:cNvSpPr txBox="1"/>
          <p:nvPr/>
        </p:nvSpPr>
        <p:spPr>
          <a:xfrm>
            <a:off x="10861360" y="225500"/>
            <a:ext cx="2438863" cy="298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 use ethical printers MARCS</a:t>
            </a:r>
            <a:endParaRPr lang="en-GB" dirty="0"/>
          </a:p>
        </p:txBody>
      </p:sp>
      <p:sp>
        <p:nvSpPr>
          <p:cNvPr id="237" name="TextBox 236"/>
          <p:cNvSpPr txBox="1"/>
          <p:nvPr/>
        </p:nvSpPr>
        <p:spPr>
          <a:xfrm>
            <a:off x="8142646" y="1005956"/>
            <a:ext cx="2250360" cy="13315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We use local Salford suppliers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dirty="0" smtClean="0"/>
              <a:t>Trove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dirty="0" smtClean="0"/>
              <a:t>Parched Tea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dirty="0" smtClean="0"/>
              <a:t>Unicorn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dirty="0" smtClean="0"/>
              <a:t>Organic North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dirty="0" smtClean="0"/>
              <a:t>Kiwis</a:t>
            </a:r>
            <a:endParaRPr lang="en-GB" dirty="0"/>
          </a:p>
        </p:txBody>
      </p:sp>
      <p:cxnSp>
        <p:nvCxnSpPr>
          <p:cNvPr id="241" name="Straight Connector 240"/>
          <p:cNvCxnSpPr>
            <a:stCxn id="75" idx="5"/>
            <a:endCxn id="11" idx="7"/>
          </p:cNvCxnSpPr>
          <p:nvPr/>
        </p:nvCxnSpPr>
        <p:spPr>
          <a:xfrm flipH="1">
            <a:off x="12194361" y="5574542"/>
            <a:ext cx="160421" cy="165752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Connector 243"/>
          <p:cNvCxnSpPr>
            <a:stCxn id="10" idx="4"/>
            <a:endCxn id="73" idx="0"/>
          </p:cNvCxnSpPr>
          <p:nvPr/>
        </p:nvCxnSpPr>
        <p:spPr>
          <a:xfrm flipH="1">
            <a:off x="10896107" y="2629495"/>
            <a:ext cx="838474" cy="109966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Straight Connector 246"/>
          <p:cNvCxnSpPr>
            <a:endCxn id="11" idx="7"/>
          </p:cNvCxnSpPr>
          <p:nvPr/>
        </p:nvCxnSpPr>
        <p:spPr>
          <a:xfrm flipH="1">
            <a:off x="12194361" y="4590282"/>
            <a:ext cx="790807" cy="264178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Connector 253"/>
          <p:cNvCxnSpPr>
            <a:stCxn id="10" idx="4"/>
            <a:endCxn id="176" idx="1"/>
          </p:cNvCxnSpPr>
          <p:nvPr/>
        </p:nvCxnSpPr>
        <p:spPr>
          <a:xfrm>
            <a:off x="11734581" y="2629495"/>
            <a:ext cx="609253" cy="104102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0" name="TextBox 259"/>
          <p:cNvSpPr txBox="1"/>
          <p:nvPr/>
        </p:nvSpPr>
        <p:spPr>
          <a:xfrm>
            <a:off x="6195864" y="805818"/>
            <a:ext cx="1920172" cy="1701672"/>
          </a:xfrm>
          <a:prstGeom prst="roundRect">
            <a:avLst/>
          </a:prstGeom>
          <a:solidFill>
            <a:srgbClr val="636633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83% of people reported a positive change to their health and well-being after completing our Let’s Get Healthy Cooking Course</a:t>
            </a:r>
            <a:endParaRPr lang="en-GB" b="1" dirty="0">
              <a:solidFill>
                <a:schemeClr val="bg1"/>
              </a:solidFill>
            </a:endParaRPr>
          </a:p>
        </p:txBody>
      </p:sp>
      <p:cxnSp>
        <p:nvCxnSpPr>
          <p:cNvPr id="262" name="Straight Connector 261"/>
          <p:cNvCxnSpPr>
            <a:stCxn id="10" idx="3"/>
            <a:endCxn id="175" idx="0"/>
          </p:cNvCxnSpPr>
          <p:nvPr/>
        </p:nvCxnSpPr>
        <p:spPr>
          <a:xfrm flipH="1">
            <a:off x="9726422" y="2414956"/>
            <a:ext cx="641667" cy="17119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/>
          <p:cNvCxnSpPr>
            <a:stCxn id="10" idx="2"/>
          </p:cNvCxnSpPr>
          <p:nvPr/>
        </p:nvCxnSpPr>
        <p:spPr>
          <a:xfrm flipH="1" flipV="1">
            <a:off x="9467906" y="1613857"/>
            <a:ext cx="334164" cy="28315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/>
          <p:cNvCxnSpPr>
            <a:stCxn id="10" idx="0"/>
            <a:endCxn id="235" idx="2"/>
          </p:cNvCxnSpPr>
          <p:nvPr/>
        </p:nvCxnSpPr>
        <p:spPr>
          <a:xfrm flipH="1" flipV="1">
            <a:off x="9561554" y="857754"/>
            <a:ext cx="2173027" cy="30677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Straight Connector 270"/>
          <p:cNvCxnSpPr>
            <a:stCxn id="10" idx="0"/>
            <a:endCxn id="236" idx="2"/>
          </p:cNvCxnSpPr>
          <p:nvPr/>
        </p:nvCxnSpPr>
        <p:spPr>
          <a:xfrm flipV="1">
            <a:off x="11734581" y="524364"/>
            <a:ext cx="346211" cy="64016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Connector 275"/>
          <p:cNvCxnSpPr>
            <a:stCxn id="10" idx="7"/>
            <a:endCxn id="177" idx="1"/>
          </p:cNvCxnSpPr>
          <p:nvPr/>
        </p:nvCxnSpPr>
        <p:spPr>
          <a:xfrm flipV="1">
            <a:off x="13101073" y="1265192"/>
            <a:ext cx="626648" cy="11387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Connector 290"/>
          <p:cNvCxnSpPr>
            <a:stCxn id="78" idx="3"/>
            <a:endCxn id="11" idx="2"/>
          </p:cNvCxnSpPr>
          <p:nvPr/>
        </p:nvCxnSpPr>
        <p:spPr>
          <a:xfrm flipV="1">
            <a:off x="9307765" y="7653491"/>
            <a:ext cx="406700" cy="4289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1" name="TextBox 310"/>
          <p:cNvSpPr txBox="1"/>
          <p:nvPr/>
        </p:nvSpPr>
        <p:spPr>
          <a:xfrm>
            <a:off x="382688" y="7020472"/>
            <a:ext cx="20852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HEALTH &amp; WELL-BEING</a:t>
            </a:r>
            <a:endParaRPr lang="en-GB" sz="2400" b="1" dirty="0"/>
          </a:p>
        </p:txBody>
      </p:sp>
      <p:sp>
        <p:nvSpPr>
          <p:cNvPr id="312" name="Oval 311"/>
          <p:cNvSpPr/>
          <p:nvPr/>
        </p:nvSpPr>
        <p:spPr>
          <a:xfrm>
            <a:off x="197488" y="6961244"/>
            <a:ext cx="2088071" cy="928633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81"/>
          </a:p>
        </p:txBody>
      </p:sp>
      <p:sp>
        <p:nvSpPr>
          <p:cNvPr id="314" name="TextBox 313"/>
          <p:cNvSpPr txBox="1"/>
          <p:nvPr/>
        </p:nvSpPr>
        <p:spPr>
          <a:xfrm>
            <a:off x="200750" y="1958059"/>
            <a:ext cx="7747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Trafford</a:t>
            </a:r>
            <a:endParaRPr lang="en-GB" sz="1400" b="1" dirty="0"/>
          </a:p>
        </p:txBody>
      </p:sp>
      <p:sp>
        <p:nvSpPr>
          <p:cNvPr id="315" name="Oval 314"/>
          <p:cNvSpPr/>
          <p:nvPr/>
        </p:nvSpPr>
        <p:spPr>
          <a:xfrm>
            <a:off x="-25957" y="1920954"/>
            <a:ext cx="1148149" cy="457473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81"/>
          </a:p>
        </p:txBody>
      </p:sp>
      <p:sp>
        <p:nvSpPr>
          <p:cNvPr id="316" name="TextBox 315"/>
          <p:cNvSpPr txBox="1"/>
          <p:nvPr/>
        </p:nvSpPr>
        <p:spPr>
          <a:xfrm>
            <a:off x="23667" y="23707"/>
            <a:ext cx="1651398" cy="1701672"/>
          </a:xfrm>
          <a:prstGeom prst="roundRect">
            <a:avLst/>
          </a:prstGeom>
          <a:solidFill>
            <a:srgbClr val="636633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100% of participants said they would eat more healthily after completing our </a:t>
            </a:r>
            <a:r>
              <a:rPr lang="en-GB" b="1" dirty="0" err="1" smtClean="0">
                <a:solidFill>
                  <a:schemeClr val="bg1"/>
                </a:solidFill>
              </a:rPr>
              <a:t>BlusSci</a:t>
            </a:r>
            <a:r>
              <a:rPr lang="en-GB" b="1" dirty="0" smtClean="0">
                <a:solidFill>
                  <a:schemeClr val="bg1"/>
                </a:solidFill>
              </a:rPr>
              <a:t> cookery project</a:t>
            </a:r>
            <a:endParaRPr lang="en-GB" b="1" dirty="0">
              <a:solidFill>
                <a:schemeClr val="bg1"/>
              </a:solidFill>
            </a:endParaRPr>
          </a:p>
        </p:txBody>
      </p:sp>
      <p:cxnSp>
        <p:nvCxnSpPr>
          <p:cNvPr id="332" name="Straight Connector 331"/>
          <p:cNvCxnSpPr>
            <a:stCxn id="66" idx="4"/>
            <a:endCxn id="334" idx="0"/>
          </p:cNvCxnSpPr>
          <p:nvPr/>
        </p:nvCxnSpPr>
        <p:spPr>
          <a:xfrm flipH="1">
            <a:off x="5971255" y="8845663"/>
            <a:ext cx="417883" cy="99939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4" name="TextBox 333"/>
          <p:cNvSpPr txBox="1"/>
          <p:nvPr/>
        </p:nvSpPr>
        <p:spPr>
          <a:xfrm>
            <a:off x="4803883" y="9845056"/>
            <a:ext cx="2334743" cy="787663"/>
          </a:xfrm>
          <a:prstGeom prst="roundRect">
            <a:avLst/>
          </a:prstGeom>
          <a:solidFill>
            <a:srgbClr val="636633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100% people said they would miss the friendly staff the most after their course</a:t>
            </a:r>
            <a:endParaRPr lang="en-GB" b="1" dirty="0">
              <a:solidFill>
                <a:schemeClr val="bg1"/>
              </a:solidFill>
            </a:endParaRPr>
          </a:p>
        </p:txBody>
      </p:sp>
      <p:cxnSp>
        <p:nvCxnSpPr>
          <p:cNvPr id="339" name="Straight Connector 338"/>
          <p:cNvCxnSpPr>
            <a:stCxn id="35" idx="1"/>
            <a:endCxn id="315" idx="6"/>
          </p:cNvCxnSpPr>
          <p:nvPr/>
        </p:nvCxnSpPr>
        <p:spPr>
          <a:xfrm flipH="1" flipV="1">
            <a:off x="1122192" y="2149691"/>
            <a:ext cx="308989" cy="8674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Connector 341"/>
          <p:cNvCxnSpPr>
            <a:stCxn id="315" idx="0"/>
          </p:cNvCxnSpPr>
          <p:nvPr/>
        </p:nvCxnSpPr>
        <p:spPr>
          <a:xfrm flipV="1">
            <a:off x="548118" y="1593926"/>
            <a:ext cx="0" cy="32702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Straight Connector 344"/>
          <p:cNvCxnSpPr>
            <a:stCxn id="35" idx="0"/>
            <a:endCxn id="45" idx="4"/>
          </p:cNvCxnSpPr>
          <p:nvPr/>
        </p:nvCxnSpPr>
        <p:spPr>
          <a:xfrm flipH="1" flipV="1">
            <a:off x="2390714" y="1785954"/>
            <a:ext cx="333665" cy="26645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Straight Connector 347"/>
          <p:cNvCxnSpPr>
            <a:endCxn id="45" idx="0"/>
          </p:cNvCxnSpPr>
          <p:nvPr/>
        </p:nvCxnSpPr>
        <p:spPr>
          <a:xfrm flipH="1">
            <a:off x="2390714" y="1177107"/>
            <a:ext cx="197460" cy="15137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Straight Connector 353"/>
          <p:cNvCxnSpPr>
            <a:stCxn id="35" idx="7"/>
            <a:endCxn id="49" idx="4"/>
          </p:cNvCxnSpPr>
          <p:nvPr/>
        </p:nvCxnSpPr>
        <p:spPr>
          <a:xfrm flipH="1" flipV="1">
            <a:off x="3937180" y="1817162"/>
            <a:ext cx="80396" cy="41927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Straight Connector 356"/>
          <p:cNvCxnSpPr>
            <a:stCxn id="49" idx="0"/>
            <a:endCxn id="50" idx="2"/>
          </p:cNvCxnSpPr>
          <p:nvPr/>
        </p:nvCxnSpPr>
        <p:spPr>
          <a:xfrm flipV="1">
            <a:off x="3937180" y="981487"/>
            <a:ext cx="450740" cy="15995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Straight Connector 359"/>
          <p:cNvCxnSpPr>
            <a:stCxn id="35" idx="7"/>
            <a:endCxn id="43" idx="2"/>
          </p:cNvCxnSpPr>
          <p:nvPr/>
        </p:nvCxnSpPr>
        <p:spPr>
          <a:xfrm flipV="1">
            <a:off x="4017576" y="1950988"/>
            <a:ext cx="696761" cy="28545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Straight Connector 361"/>
          <p:cNvCxnSpPr>
            <a:stCxn id="43" idx="1"/>
          </p:cNvCxnSpPr>
          <p:nvPr/>
        </p:nvCxnSpPr>
        <p:spPr>
          <a:xfrm flipV="1">
            <a:off x="4901077" y="479698"/>
            <a:ext cx="780207" cy="124556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" name="Straight Connector 363"/>
          <p:cNvCxnSpPr>
            <a:stCxn id="43" idx="0"/>
            <a:endCxn id="260" idx="1"/>
          </p:cNvCxnSpPr>
          <p:nvPr/>
        </p:nvCxnSpPr>
        <p:spPr>
          <a:xfrm>
            <a:off x="5351906" y="1631758"/>
            <a:ext cx="843958" cy="2489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Straight Connector 365"/>
          <p:cNvCxnSpPr>
            <a:stCxn id="35" idx="6"/>
            <a:endCxn id="37" idx="1"/>
          </p:cNvCxnSpPr>
          <p:nvPr/>
        </p:nvCxnSpPr>
        <p:spPr>
          <a:xfrm>
            <a:off x="4553236" y="2680729"/>
            <a:ext cx="1165871" cy="100234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" name="Straight Connector 367"/>
          <p:cNvCxnSpPr>
            <a:stCxn id="35" idx="5"/>
            <a:endCxn id="52" idx="0"/>
          </p:cNvCxnSpPr>
          <p:nvPr/>
        </p:nvCxnSpPr>
        <p:spPr>
          <a:xfrm>
            <a:off x="4017576" y="3125020"/>
            <a:ext cx="297895" cy="7039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Straight Connector 369"/>
          <p:cNvCxnSpPr>
            <a:stCxn id="52" idx="4"/>
          </p:cNvCxnSpPr>
          <p:nvPr/>
        </p:nvCxnSpPr>
        <p:spPr>
          <a:xfrm flipH="1">
            <a:off x="4118251" y="3652884"/>
            <a:ext cx="197220" cy="14500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Straight Connector 373"/>
          <p:cNvCxnSpPr>
            <a:stCxn id="9" idx="6"/>
            <a:endCxn id="60" idx="2"/>
          </p:cNvCxnSpPr>
          <p:nvPr/>
        </p:nvCxnSpPr>
        <p:spPr>
          <a:xfrm>
            <a:off x="3355131" y="6004644"/>
            <a:ext cx="1388761" cy="22857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8" name="TextBox 377"/>
          <p:cNvSpPr txBox="1"/>
          <p:nvPr/>
        </p:nvSpPr>
        <p:spPr>
          <a:xfrm>
            <a:off x="5269141" y="2664984"/>
            <a:ext cx="3474682" cy="559160"/>
          </a:xfrm>
          <a:prstGeom prst="roundRect">
            <a:avLst/>
          </a:prstGeom>
          <a:solidFill>
            <a:srgbClr val="636633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100% people reported learning about healthy alternatives in the Garden Needs project</a:t>
            </a:r>
            <a:endParaRPr lang="en-GB" b="1" dirty="0">
              <a:solidFill>
                <a:schemeClr val="bg1"/>
              </a:solidFill>
            </a:endParaRPr>
          </a:p>
        </p:txBody>
      </p:sp>
      <p:cxnSp>
        <p:nvCxnSpPr>
          <p:cNvPr id="382" name="Straight Connector 381"/>
          <p:cNvCxnSpPr>
            <a:stCxn id="43" idx="3"/>
            <a:endCxn id="378" idx="1"/>
          </p:cNvCxnSpPr>
          <p:nvPr/>
        </p:nvCxnSpPr>
        <p:spPr>
          <a:xfrm>
            <a:off x="4901077" y="2176717"/>
            <a:ext cx="368064" cy="76784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8" name="Straight Connector 397"/>
          <p:cNvCxnSpPr>
            <a:stCxn id="54" idx="4"/>
            <a:endCxn id="40" idx="0"/>
          </p:cNvCxnSpPr>
          <p:nvPr/>
        </p:nvCxnSpPr>
        <p:spPr>
          <a:xfrm>
            <a:off x="816547" y="3668013"/>
            <a:ext cx="142139" cy="30257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9" name="Straight Connector 408"/>
          <p:cNvCxnSpPr>
            <a:stCxn id="54" idx="0"/>
            <a:endCxn id="35" idx="3"/>
          </p:cNvCxnSpPr>
          <p:nvPr/>
        </p:nvCxnSpPr>
        <p:spPr>
          <a:xfrm flipV="1">
            <a:off x="816547" y="3125020"/>
            <a:ext cx="614634" cy="11307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7203430" y="5820974"/>
            <a:ext cx="4111914" cy="1124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is a social enterprise that has an impact on the health and well-being of people by providing vegan and vegetarian cooking and food preparation classes, volunteering and work experience in a healthy and motivational environment, plus restaurant evenings</a:t>
            </a:r>
            <a:endParaRPr lang="en-GB" dirty="0"/>
          </a:p>
        </p:txBody>
      </p:sp>
      <p:sp>
        <p:nvSpPr>
          <p:cNvPr id="361" name="TextBox 360"/>
          <p:cNvSpPr txBox="1"/>
          <p:nvPr/>
        </p:nvSpPr>
        <p:spPr>
          <a:xfrm>
            <a:off x="13318436" y="4569630"/>
            <a:ext cx="1729408" cy="787663"/>
          </a:xfrm>
          <a:prstGeom prst="roundRect">
            <a:avLst/>
          </a:prstGeom>
          <a:solidFill>
            <a:srgbClr val="636633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186 people completed Food Preparation course</a:t>
            </a:r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367" name="Straight Connector 366"/>
          <p:cNvCxnSpPr>
            <a:stCxn id="361" idx="2"/>
            <a:endCxn id="147" idx="0"/>
          </p:cNvCxnSpPr>
          <p:nvPr/>
        </p:nvCxnSpPr>
        <p:spPr>
          <a:xfrm flipH="1">
            <a:off x="14173754" y="5357293"/>
            <a:ext cx="9386" cy="11581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Straight Connector 383"/>
          <p:cNvCxnSpPr>
            <a:stCxn id="148" idx="2"/>
            <a:endCxn id="150" idx="0"/>
          </p:cNvCxnSpPr>
          <p:nvPr/>
        </p:nvCxnSpPr>
        <p:spPr>
          <a:xfrm flipH="1">
            <a:off x="14163080" y="8016928"/>
            <a:ext cx="181" cy="11203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" name="Straight Connector 404"/>
          <p:cNvCxnSpPr>
            <a:stCxn id="312" idx="4"/>
            <a:endCxn id="12" idx="0"/>
          </p:cNvCxnSpPr>
          <p:nvPr/>
        </p:nvCxnSpPr>
        <p:spPr>
          <a:xfrm flipH="1">
            <a:off x="1090864" y="7889877"/>
            <a:ext cx="150660" cy="15941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B8D20E98AE43484EB0379E691209FD5A@wrglive.com" descr="B8D20E98AE43484EB0379E691209FD5A@wrgliv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88" y="10037439"/>
            <a:ext cx="4480648" cy="568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4" name="Arc 283"/>
          <p:cNvSpPr/>
          <p:nvPr/>
        </p:nvSpPr>
        <p:spPr>
          <a:xfrm flipH="1">
            <a:off x="8841557" y="2089828"/>
            <a:ext cx="1565708" cy="2762523"/>
          </a:xfrm>
          <a:prstGeom prst="arc">
            <a:avLst>
              <a:gd name="adj1" fmla="val 15381534"/>
              <a:gd name="adj2" fmla="val 4640983"/>
            </a:avLst>
          </a:prstGeom>
          <a:ln w="19050">
            <a:solidFill>
              <a:srgbClr val="63663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5" name="Arc 284"/>
          <p:cNvSpPr/>
          <p:nvPr/>
        </p:nvSpPr>
        <p:spPr>
          <a:xfrm>
            <a:off x="6796259" y="5588507"/>
            <a:ext cx="5200709" cy="1886056"/>
          </a:xfrm>
          <a:prstGeom prst="arc">
            <a:avLst>
              <a:gd name="adj1" fmla="val 16224108"/>
              <a:gd name="adj2" fmla="val 893330"/>
            </a:avLst>
          </a:prstGeom>
          <a:ln w="19050">
            <a:solidFill>
              <a:srgbClr val="63663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Arc 32"/>
          <p:cNvSpPr/>
          <p:nvPr/>
        </p:nvSpPr>
        <p:spPr>
          <a:xfrm>
            <a:off x="2036866" y="4852351"/>
            <a:ext cx="3890603" cy="973932"/>
          </a:xfrm>
          <a:prstGeom prst="arc">
            <a:avLst>
              <a:gd name="adj1" fmla="val 11022167"/>
              <a:gd name="adj2" fmla="val 20668838"/>
            </a:avLst>
          </a:prstGeom>
          <a:ln w="19050">
            <a:solidFill>
              <a:srgbClr val="63663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370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561</TotalTime>
  <Words>492</Words>
  <Application>Microsoft Office PowerPoint</Application>
  <PresentationFormat>Custom</PresentationFormat>
  <Paragraphs>90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Narkisim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 Ibbeson</dc:creator>
  <cp:lastModifiedBy>Clare Ibbeson</cp:lastModifiedBy>
  <cp:revision>68</cp:revision>
  <cp:lastPrinted>2015-09-17T17:37:16Z</cp:lastPrinted>
  <dcterms:created xsi:type="dcterms:W3CDTF">2015-07-23T14:52:22Z</dcterms:created>
  <dcterms:modified xsi:type="dcterms:W3CDTF">2015-09-17T17:38:17Z</dcterms:modified>
</cp:coreProperties>
</file>